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6" r:id="rId1"/>
  </p:sldMasterIdLst>
  <p:notesMasterIdLst>
    <p:notesMasterId r:id="rId15"/>
  </p:notesMasterIdLst>
  <p:sldIdLst>
    <p:sldId id="256" r:id="rId2"/>
    <p:sldId id="257" r:id="rId3"/>
    <p:sldId id="258" r:id="rId4"/>
    <p:sldId id="259" r:id="rId5"/>
    <p:sldId id="260" r:id="rId6"/>
    <p:sldId id="261" r:id="rId7"/>
    <p:sldId id="264" r:id="rId8"/>
    <p:sldId id="270" r:id="rId9"/>
    <p:sldId id="265" r:id="rId10"/>
    <p:sldId id="266" r:id="rId11"/>
    <p:sldId id="269"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Kosel" initials="BK" lastIdx="1" clrIdx="0">
    <p:extLst>
      <p:ext uri="{19B8F6BF-5375-455C-9EA6-DF929625EA0E}">
        <p15:presenceInfo xmlns:p15="http://schemas.microsoft.com/office/powerpoint/2012/main" userId="de51cf1e848b06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43"/>
  </p:normalViewPr>
  <p:slideViewPr>
    <p:cSldViewPr snapToGrid="0" snapToObjects="1">
      <p:cViewPr varScale="1">
        <p:scale>
          <a:sx n="90" d="100"/>
          <a:sy n="90" d="100"/>
        </p:scale>
        <p:origin x="6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FC076-DE03-C64F-B60A-F0CFD1200358}" type="datetimeFigureOut">
              <a:rPr lang="en-US" smtClean="0"/>
              <a:t>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B4A30-1CD3-6B45-B722-DD31DF9B1A0E}" type="slidenum">
              <a:rPr lang="en-US" smtClean="0"/>
              <a:t>‹#›</a:t>
            </a:fld>
            <a:endParaRPr lang="en-US"/>
          </a:p>
        </p:txBody>
      </p:sp>
    </p:spTree>
    <p:extLst>
      <p:ext uri="{BB962C8B-B14F-4D97-AF65-F5344CB8AC3E}">
        <p14:creationId xmlns:p14="http://schemas.microsoft.com/office/powerpoint/2010/main" val="357973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Queen Elizabeth </a:t>
            </a:r>
            <a:r>
              <a:rPr lang="en-US" dirty="0" err="1"/>
              <a:t>ll</a:t>
            </a:r>
            <a:r>
              <a:rPr lang="en-US" dirty="0"/>
              <a:t> ? Is she important? What is a platinum jubilee?</a:t>
            </a:r>
          </a:p>
        </p:txBody>
      </p:sp>
      <p:sp>
        <p:nvSpPr>
          <p:cNvPr id="4" name="Slide Number Placeholder 3"/>
          <p:cNvSpPr>
            <a:spLocks noGrp="1"/>
          </p:cNvSpPr>
          <p:nvPr>
            <p:ph type="sldNum" sz="quarter" idx="5"/>
          </p:nvPr>
        </p:nvSpPr>
        <p:spPr/>
        <p:txBody>
          <a:bodyPr/>
          <a:lstStyle/>
          <a:p>
            <a:fld id="{54AB4A30-1CD3-6B45-B722-DD31DF9B1A0E}" type="slidenum">
              <a:rPr lang="en-US" smtClean="0"/>
              <a:t>1</a:t>
            </a:fld>
            <a:endParaRPr lang="en-US"/>
          </a:p>
        </p:txBody>
      </p:sp>
    </p:spTree>
    <p:extLst>
      <p:ext uri="{BB962C8B-B14F-4D97-AF65-F5344CB8AC3E}">
        <p14:creationId xmlns:p14="http://schemas.microsoft.com/office/powerpoint/2010/main" val="218826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world leaders want to meet with the Queen?</a:t>
            </a:r>
          </a:p>
        </p:txBody>
      </p:sp>
      <p:sp>
        <p:nvSpPr>
          <p:cNvPr id="4" name="Slide Number Placeholder 3"/>
          <p:cNvSpPr>
            <a:spLocks noGrp="1"/>
          </p:cNvSpPr>
          <p:nvPr>
            <p:ph type="sldNum" sz="quarter" idx="5"/>
          </p:nvPr>
        </p:nvSpPr>
        <p:spPr/>
        <p:txBody>
          <a:bodyPr/>
          <a:lstStyle/>
          <a:p>
            <a:fld id="{54AB4A30-1CD3-6B45-B722-DD31DF9B1A0E}" type="slidenum">
              <a:rPr lang="en-US" smtClean="0"/>
              <a:t>12</a:t>
            </a:fld>
            <a:endParaRPr lang="en-US"/>
          </a:p>
        </p:txBody>
      </p:sp>
    </p:spTree>
    <p:extLst>
      <p:ext uri="{BB962C8B-B14F-4D97-AF65-F5344CB8AC3E}">
        <p14:creationId xmlns:p14="http://schemas.microsoft.com/office/powerpoint/2010/main" val="370660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fanfare and why does the Queen deserve one? How will you remember the Queen this year as she celebrates 70 years as our Queen? </a:t>
            </a:r>
          </a:p>
        </p:txBody>
      </p:sp>
      <p:sp>
        <p:nvSpPr>
          <p:cNvPr id="4" name="Slide Number Placeholder 3"/>
          <p:cNvSpPr>
            <a:spLocks noGrp="1"/>
          </p:cNvSpPr>
          <p:nvPr>
            <p:ph type="sldNum" sz="quarter" idx="5"/>
          </p:nvPr>
        </p:nvSpPr>
        <p:spPr/>
        <p:txBody>
          <a:bodyPr/>
          <a:lstStyle/>
          <a:p>
            <a:fld id="{54AB4A30-1CD3-6B45-B722-DD31DF9B1A0E}" type="slidenum">
              <a:rPr lang="en-US" smtClean="0"/>
              <a:t>13</a:t>
            </a:fld>
            <a:endParaRPr lang="en-US"/>
          </a:p>
        </p:txBody>
      </p:sp>
    </p:spTree>
    <p:extLst>
      <p:ext uri="{BB962C8B-B14F-4D97-AF65-F5344CB8AC3E}">
        <p14:creationId xmlns:p14="http://schemas.microsoft.com/office/powerpoint/2010/main" val="142733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she the queen of Canada? What other countries recognize Queen Elizabeth II as their head of state? Where does she live? </a:t>
            </a:r>
          </a:p>
        </p:txBody>
      </p:sp>
      <p:sp>
        <p:nvSpPr>
          <p:cNvPr id="4" name="Slide Number Placeholder 3"/>
          <p:cNvSpPr>
            <a:spLocks noGrp="1"/>
          </p:cNvSpPr>
          <p:nvPr>
            <p:ph type="sldNum" sz="quarter" idx="5"/>
          </p:nvPr>
        </p:nvSpPr>
        <p:spPr/>
        <p:txBody>
          <a:bodyPr/>
          <a:lstStyle/>
          <a:p>
            <a:fld id="{54AB4A30-1CD3-6B45-B722-DD31DF9B1A0E}" type="slidenum">
              <a:rPr lang="en-US" smtClean="0"/>
              <a:t>2</a:t>
            </a:fld>
            <a:endParaRPr lang="en-US"/>
          </a:p>
        </p:txBody>
      </p:sp>
    </p:spTree>
    <p:extLst>
      <p:ext uri="{BB962C8B-B14F-4D97-AF65-F5344CB8AC3E}">
        <p14:creationId xmlns:p14="http://schemas.microsoft.com/office/powerpoint/2010/main" val="237103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coronation? How old do you think Elizabeth was when she became the Queen? Why did she become queen in 1953? </a:t>
            </a:r>
          </a:p>
          <a:p>
            <a:endParaRPr lang="en-US" dirty="0"/>
          </a:p>
          <a:p>
            <a:endParaRPr lang="en-US" dirty="0"/>
          </a:p>
          <a:p>
            <a:endParaRPr lang="en-US" dirty="0"/>
          </a:p>
          <a:p>
            <a:r>
              <a:rPr lang="en-US" dirty="0"/>
              <a:t>What is a coronation? Why was Queen Elizabeth coronated in 1953? How old do you think she was?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4AB4A30-1CD3-6B45-B722-DD31DF9B1A0E}" type="slidenum">
              <a:rPr lang="en-US" smtClean="0"/>
              <a:t>3</a:t>
            </a:fld>
            <a:endParaRPr lang="en-US"/>
          </a:p>
        </p:txBody>
      </p:sp>
    </p:spTree>
    <p:extLst>
      <p:ext uri="{BB962C8B-B14F-4D97-AF65-F5344CB8AC3E}">
        <p14:creationId xmlns:p14="http://schemas.microsoft.com/office/powerpoint/2010/main" val="83946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crown symbolize? </a:t>
            </a:r>
          </a:p>
        </p:txBody>
      </p:sp>
      <p:sp>
        <p:nvSpPr>
          <p:cNvPr id="4" name="Slide Number Placeholder 3"/>
          <p:cNvSpPr>
            <a:spLocks noGrp="1"/>
          </p:cNvSpPr>
          <p:nvPr>
            <p:ph type="sldNum" sz="quarter" idx="5"/>
          </p:nvPr>
        </p:nvSpPr>
        <p:spPr/>
        <p:txBody>
          <a:bodyPr/>
          <a:lstStyle/>
          <a:p>
            <a:fld id="{54AB4A30-1CD3-6B45-B722-DD31DF9B1A0E}" type="slidenum">
              <a:rPr lang="en-US" smtClean="0"/>
              <a:t>4</a:t>
            </a:fld>
            <a:endParaRPr lang="en-US"/>
          </a:p>
        </p:txBody>
      </p:sp>
    </p:spTree>
    <p:extLst>
      <p:ext uri="{BB962C8B-B14F-4D97-AF65-F5344CB8AC3E}">
        <p14:creationId xmlns:p14="http://schemas.microsoft.com/office/powerpoint/2010/main" val="75720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United Kingdom? Would the Prime Minister of Canada meet with the Queen when he is in London for meetings? Is it surprising the Queen is still working at 95? </a:t>
            </a:r>
          </a:p>
          <a:p>
            <a:endParaRPr lang="en-US" dirty="0"/>
          </a:p>
        </p:txBody>
      </p:sp>
      <p:sp>
        <p:nvSpPr>
          <p:cNvPr id="4" name="Slide Number Placeholder 3"/>
          <p:cNvSpPr>
            <a:spLocks noGrp="1"/>
          </p:cNvSpPr>
          <p:nvPr>
            <p:ph type="sldNum" sz="quarter" idx="5"/>
          </p:nvPr>
        </p:nvSpPr>
        <p:spPr/>
        <p:txBody>
          <a:bodyPr/>
          <a:lstStyle/>
          <a:p>
            <a:fld id="{54AB4A30-1CD3-6B45-B722-DD31DF9B1A0E}" type="slidenum">
              <a:rPr lang="en-US" smtClean="0"/>
              <a:t>5</a:t>
            </a:fld>
            <a:endParaRPr lang="en-US"/>
          </a:p>
        </p:txBody>
      </p:sp>
    </p:spTree>
    <p:extLst>
      <p:ext uri="{BB962C8B-B14F-4D97-AF65-F5344CB8AC3E}">
        <p14:creationId xmlns:p14="http://schemas.microsoft.com/office/powerpoint/2010/main" val="267236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children does the Queen have, how many grandchildren and great grandchildren?</a:t>
            </a:r>
          </a:p>
        </p:txBody>
      </p:sp>
      <p:sp>
        <p:nvSpPr>
          <p:cNvPr id="4" name="Slide Number Placeholder 3"/>
          <p:cNvSpPr>
            <a:spLocks noGrp="1"/>
          </p:cNvSpPr>
          <p:nvPr>
            <p:ph type="sldNum" sz="quarter" idx="5"/>
          </p:nvPr>
        </p:nvSpPr>
        <p:spPr/>
        <p:txBody>
          <a:bodyPr/>
          <a:lstStyle/>
          <a:p>
            <a:fld id="{54AB4A30-1CD3-6B45-B722-DD31DF9B1A0E}" type="slidenum">
              <a:rPr lang="en-US" smtClean="0"/>
              <a:t>6</a:t>
            </a:fld>
            <a:endParaRPr lang="en-US"/>
          </a:p>
        </p:txBody>
      </p:sp>
    </p:spTree>
    <p:extLst>
      <p:ext uri="{BB962C8B-B14F-4D97-AF65-F5344CB8AC3E}">
        <p14:creationId xmlns:p14="http://schemas.microsoft.com/office/powerpoint/2010/main" val="315312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has Canada recognized the Queen? Think of where you see her image everyday? </a:t>
            </a:r>
          </a:p>
        </p:txBody>
      </p:sp>
      <p:sp>
        <p:nvSpPr>
          <p:cNvPr id="4" name="Slide Number Placeholder 3"/>
          <p:cNvSpPr>
            <a:spLocks noGrp="1"/>
          </p:cNvSpPr>
          <p:nvPr>
            <p:ph type="sldNum" sz="quarter" idx="5"/>
          </p:nvPr>
        </p:nvSpPr>
        <p:spPr/>
        <p:txBody>
          <a:bodyPr/>
          <a:lstStyle/>
          <a:p>
            <a:fld id="{54AB4A30-1CD3-6B45-B722-DD31DF9B1A0E}" type="slidenum">
              <a:rPr lang="en-US" smtClean="0"/>
              <a:t>7</a:t>
            </a:fld>
            <a:endParaRPr lang="en-US"/>
          </a:p>
        </p:txBody>
      </p:sp>
    </p:spTree>
    <p:extLst>
      <p:ext uri="{BB962C8B-B14F-4D97-AF65-F5344CB8AC3E}">
        <p14:creationId xmlns:p14="http://schemas.microsoft.com/office/powerpoint/2010/main" val="389918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people give the Queen flowers when she visits? Why do you think she is wearing red? Can you think of places in British Columbia named in </a:t>
            </a:r>
            <a:r>
              <a:rPr lang="en-US" dirty="0" err="1"/>
              <a:t>honour</a:t>
            </a:r>
            <a:r>
              <a:rPr lang="en-US" dirty="0"/>
              <a:t> of the Queen? </a:t>
            </a:r>
          </a:p>
        </p:txBody>
      </p:sp>
      <p:sp>
        <p:nvSpPr>
          <p:cNvPr id="4" name="Slide Number Placeholder 3"/>
          <p:cNvSpPr>
            <a:spLocks noGrp="1"/>
          </p:cNvSpPr>
          <p:nvPr>
            <p:ph type="sldNum" sz="quarter" idx="5"/>
          </p:nvPr>
        </p:nvSpPr>
        <p:spPr/>
        <p:txBody>
          <a:bodyPr/>
          <a:lstStyle/>
          <a:p>
            <a:fld id="{54AB4A30-1CD3-6B45-B722-DD31DF9B1A0E}" type="slidenum">
              <a:rPr lang="en-US" smtClean="0"/>
              <a:t>9</a:t>
            </a:fld>
            <a:endParaRPr lang="en-US"/>
          </a:p>
        </p:txBody>
      </p:sp>
    </p:spTree>
    <p:extLst>
      <p:ext uri="{BB962C8B-B14F-4D97-AF65-F5344CB8AC3E}">
        <p14:creationId xmlns:p14="http://schemas.microsoft.com/office/powerpoint/2010/main" val="147734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think Brownies, Guides and Scouts meet the Queen? Think of their motto. Would you like to meet her? Why? </a:t>
            </a:r>
          </a:p>
        </p:txBody>
      </p:sp>
      <p:sp>
        <p:nvSpPr>
          <p:cNvPr id="4" name="Slide Number Placeholder 3"/>
          <p:cNvSpPr>
            <a:spLocks noGrp="1"/>
          </p:cNvSpPr>
          <p:nvPr>
            <p:ph type="sldNum" sz="quarter" idx="5"/>
          </p:nvPr>
        </p:nvSpPr>
        <p:spPr/>
        <p:txBody>
          <a:bodyPr/>
          <a:lstStyle/>
          <a:p>
            <a:fld id="{54AB4A30-1CD3-6B45-B722-DD31DF9B1A0E}" type="slidenum">
              <a:rPr lang="en-US" smtClean="0"/>
              <a:t>10</a:t>
            </a:fld>
            <a:endParaRPr lang="en-US"/>
          </a:p>
        </p:txBody>
      </p:sp>
    </p:spTree>
    <p:extLst>
      <p:ext uri="{BB962C8B-B14F-4D97-AF65-F5344CB8AC3E}">
        <p14:creationId xmlns:p14="http://schemas.microsoft.com/office/powerpoint/2010/main" val="408244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6C6D27D-F58C-164D-B9C2-9BA47F989339}" type="datetimeFigureOut">
              <a:rPr lang="en-US" smtClean="0"/>
              <a:t>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24326133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6D27D-F58C-164D-B9C2-9BA47F989339}"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172777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6D27D-F58C-164D-B9C2-9BA47F989339}"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421993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6D27D-F58C-164D-B9C2-9BA47F989339}" type="datetimeFigureOut">
              <a:rPr lang="en-US" smtClean="0"/>
              <a:t>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34983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6C6D27D-F58C-164D-B9C2-9BA47F989339}" type="datetimeFigureOut">
              <a:rPr lang="en-US" smtClean="0"/>
              <a:t>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23197291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C6D27D-F58C-164D-B9C2-9BA47F989339}" type="datetimeFigureOut">
              <a:rPr lang="en-US" smtClean="0"/>
              <a:t>3/20/22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228684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6C6D27D-F58C-164D-B9C2-9BA47F989339}" type="datetimeFigureOut">
              <a:rPr lang="en-US" smtClean="0"/>
              <a:t>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CD1ED-AB43-CD4B-914B-1702AA5547A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827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6D27D-F58C-164D-B9C2-9BA47F989339}" type="datetimeFigureOut">
              <a:rPr lang="en-US" smtClean="0"/>
              <a:t>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119394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6D27D-F58C-164D-B9C2-9BA47F989339}" type="datetimeFigureOut">
              <a:rPr lang="en-US" smtClean="0"/>
              <a:t>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386073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6D27D-F58C-164D-B9C2-9BA47F989339}" type="datetimeFigureOut">
              <a:rPr lang="en-US" smtClean="0"/>
              <a:t>3/20/22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24927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56C6D27D-F58C-164D-B9C2-9BA47F989339}" type="datetimeFigureOut">
              <a:rPr lang="en-US" smtClean="0"/>
              <a:t>3/20/22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0A2CD1ED-AB43-CD4B-914B-1702AA5547AB}" type="slidenum">
              <a:rPr lang="en-US" smtClean="0"/>
              <a:t>‹#›</a:t>
            </a:fld>
            <a:endParaRPr lang="en-US"/>
          </a:p>
        </p:txBody>
      </p:sp>
    </p:spTree>
    <p:extLst>
      <p:ext uri="{BB962C8B-B14F-4D97-AF65-F5344CB8AC3E}">
        <p14:creationId xmlns:p14="http://schemas.microsoft.com/office/powerpoint/2010/main" val="16471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6C6D27D-F58C-164D-B9C2-9BA47F989339}" type="datetimeFigureOut">
              <a:rPr lang="en-US" smtClean="0"/>
              <a:t>3/20/22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A2CD1ED-AB43-CD4B-914B-1702AA5547AB}" type="slidenum">
              <a:rPr lang="en-US" smtClean="0"/>
              <a:t>‹#›</a:t>
            </a:fld>
            <a:endParaRPr lang="en-US"/>
          </a:p>
        </p:txBody>
      </p:sp>
    </p:spTree>
    <p:extLst>
      <p:ext uri="{BB962C8B-B14F-4D97-AF65-F5344CB8AC3E}">
        <p14:creationId xmlns:p14="http://schemas.microsoft.com/office/powerpoint/2010/main" val="317015395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dailymail.co.uk/news/article-2257509/Now-Girl-Guides-consider-abandoning-oath-God-Queen.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lickr.com/photos/liam_omalley/3837378489"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creativecommons.org/licenses/by/3.0/" TargetMode="External"/><Relationship Id="rId4" Type="http://schemas.openxmlformats.org/officeDocument/2006/relationships/hyperlink" Target="https://www.flickr.com/photos/chathamhouse/152625663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rosario1960.blogspot.com/2015/10/the-chinese-president-xi-jinping-and.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wallpaperflare.com/search?wallpaper=Queen+Elizabeth+II" TargetMode="External"/><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creativecommons.org/licenses/by-sa/3.0/" TargetMode="External"/><Relationship Id="rId5" Type="http://schemas.openxmlformats.org/officeDocument/2006/relationships/hyperlink" Target="https://fr.m.wikipedia.org/wiki/Fichier:Queen_Elizabeth_II_of_New_Zealand_(cropped).jpg"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royalcorrespondent.com/2013/06/02/the-queen-key-films-from-the-reign-vide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ianhaddenfamilyhistory.blogspot.com/2010/01/coronation-of-queen-elizabeth-i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azuresky25.deviantart.com/art/Queen-Elizabeth-II-Imperial-State-Crown-30748198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commons.wikimedia.org/wiki/File:British_Royal_Family,_June_2012.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pngall.com/canada-leaf-png" TargetMode="External"/><Relationship Id="rId3" Type="http://schemas.openxmlformats.org/officeDocument/2006/relationships/image" Target="../media/image10.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montrealgazette.com/gallery/gallery-queens-visits-to-canada" TargetMode="External"/><Relationship Id="rId9"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news.coinsblog.ws/2021/04/08/royal-mint-partner-with-canadian-mint-to-celebrate-the-queens-95th-birthday/"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www.flickr.com/photos/18946008@N06/4180631482/" TargetMode="External"/><Relationship Id="rId5" Type="http://schemas.openxmlformats.org/officeDocument/2006/relationships/image" Target="../media/image13.jpg"/><Relationship Id="rId4" Type="http://schemas.openxmlformats.org/officeDocument/2006/relationships/hyperlink" Target="https://creativecommons.org/licenses/by-nc-sa/3.0/" TargetMode="External"/><Relationship Id="rId9"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vestitwisely.com/canadian-maple-leaf-flag1/" TargetMode="External"/><Relationship Id="rId5" Type="http://schemas.openxmlformats.org/officeDocument/2006/relationships/image" Target="../media/image15.jpg"/><Relationship Id="rId4" Type="http://schemas.openxmlformats.org/officeDocument/2006/relationships/hyperlink" Target="https://theglobepost.com/2018/05/16/british-monarchy-cana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C634-7B03-8741-B0C0-168CB29E2CDF}"/>
              </a:ext>
            </a:extLst>
          </p:cNvPr>
          <p:cNvSpPr>
            <a:spLocks noGrp="1"/>
          </p:cNvSpPr>
          <p:nvPr>
            <p:ph type="ctrTitle"/>
          </p:nvPr>
        </p:nvSpPr>
        <p:spPr>
          <a:xfrm>
            <a:off x="985837" y="1529128"/>
            <a:ext cx="10591800" cy="2503901"/>
          </a:xfrm>
        </p:spPr>
        <p:txBody>
          <a:bodyPr>
            <a:normAutofit/>
          </a:bodyPr>
          <a:lstStyle/>
          <a:p>
            <a:br>
              <a:rPr lang="en-US" dirty="0"/>
            </a:br>
            <a:r>
              <a:rPr lang="en-US" sz="4400" dirty="0">
                <a:latin typeface="Engravers MT" panose="02090707080505020304" pitchFamily="18" charset="77"/>
                <a:cs typeface="Angsana New" panose="02020603050405020304" pitchFamily="18" charset="-34"/>
              </a:rPr>
              <a:t>Queen Elizabeth ii</a:t>
            </a:r>
            <a:br>
              <a:rPr lang="en-US" dirty="0"/>
            </a:br>
            <a:endParaRPr lang="en-US" dirty="0"/>
          </a:p>
        </p:txBody>
      </p:sp>
      <p:sp>
        <p:nvSpPr>
          <p:cNvPr id="3" name="Subtitle 2">
            <a:extLst>
              <a:ext uri="{FF2B5EF4-FFF2-40B4-BE49-F238E27FC236}">
                <a16:creationId xmlns:a16="http://schemas.microsoft.com/office/drawing/2014/main" id="{47B170B0-A5DA-424A-854A-CDB5BF7D1C47}"/>
              </a:ext>
            </a:extLst>
          </p:cNvPr>
          <p:cNvSpPr>
            <a:spLocks noGrp="1"/>
          </p:cNvSpPr>
          <p:nvPr>
            <p:ph type="subTitle" idx="1"/>
          </p:nvPr>
        </p:nvSpPr>
        <p:spPr>
          <a:xfrm>
            <a:off x="2695194" y="4757738"/>
            <a:ext cx="6801612" cy="834700"/>
          </a:xfrm>
        </p:spPr>
        <p:txBody>
          <a:bodyPr>
            <a:normAutofit/>
          </a:bodyPr>
          <a:lstStyle/>
          <a:p>
            <a:r>
              <a:rPr lang="en-US" sz="4800" b="1" dirty="0">
                <a:latin typeface="APPLE CHANCERY" panose="03020702040506060504" pitchFamily="66" charset="-79"/>
                <a:cs typeface="APPLE CHANCERY" panose="03020702040506060504" pitchFamily="66" charset="-79"/>
              </a:rPr>
              <a:t>Platinum Jubilee 2022</a:t>
            </a:r>
          </a:p>
        </p:txBody>
      </p:sp>
      <p:pic>
        <p:nvPicPr>
          <p:cNvPr id="10" name="Graphic 9" descr="Crown">
            <a:extLst>
              <a:ext uri="{FF2B5EF4-FFF2-40B4-BE49-F238E27FC236}">
                <a16:creationId xmlns:a16="http://schemas.microsoft.com/office/drawing/2014/main" id="{E902B903-AC9D-3648-A5F3-FE1A9B2B4F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4437" y="2152428"/>
            <a:ext cx="914400" cy="914400"/>
          </a:xfrm>
          <a:prstGeom prst="rect">
            <a:avLst/>
          </a:prstGeom>
        </p:spPr>
      </p:pic>
    </p:spTree>
    <p:extLst>
      <p:ext uri="{BB962C8B-B14F-4D97-AF65-F5344CB8AC3E}">
        <p14:creationId xmlns:p14="http://schemas.microsoft.com/office/powerpoint/2010/main" val="2079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6E7A8-9849-8C42-86D0-12E209528A6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6069" y="1898247"/>
            <a:ext cx="6428608" cy="6490506"/>
          </a:xfrm>
          <a:prstGeom prst="rect">
            <a:avLst/>
          </a:prstGeom>
        </p:spPr>
      </p:pic>
      <p:sp>
        <p:nvSpPr>
          <p:cNvPr id="7" name="TextBox 6">
            <a:extLst>
              <a:ext uri="{FF2B5EF4-FFF2-40B4-BE49-F238E27FC236}">
                <a16:creationId xmlns:a16="http://schemas.microsoft.com/office/drawing/2014/main" id="{022C0379-55AC-C04E-A2F4-96FDAC1665BF}"/>
              </a:ext>
            </a:extLst>
          </p:cNvPr>
          <p:cNvSpPr txBox="1"/>
          <p:nvPr/>
        </p:nvSpPr>
        <p:spPr>
          <a:xfrm>
            <a:off x="450631" y="331075"/>
            <a:ext cx="11290737" cy="954107"/>
          </a:xfrm>
          <a:prstGeom prst="rect">
            <a:avLst/>
          </a:prstGeom>
          <a:solidFill>
            <a:schemeClr val="bg1"/>
          </a:solidFill>
        </p:spPr>
        <p:txBody>
          <a:bodyPr wrap="square" rtlCol="0">
            <a:spAutoFit/>
          </a:bodyPr>
          <a:lstStyle/>
          <a:p>
            <a:pPr algn="ctr"/>
            <a:r>
              <a:rPr lang="en-US" sz="2800" dirty="0">
                <a:latin typeface="Engravers MT" panose="02090707080505020304" pitchFamily="18" charset="77"/>
              </a:rPr>
              <a:t>Princess Elizabeth and her sister Margaret in Girl Guides</a:t>
            </a:r>
          </a:p>
        </p:txBody>
      </p:sp>
    </p:spTree>
    <p:extLst>
      <p:ext uri="{BB962C8B-B14F-4D97-AF65-F5344CB8AC3E}">
        <p14:creationId xmlns:p14="http://schemas.microsoft.com/office/powerpoint/2010/main" val="3542600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C1E568-E1F0-1B41-BE75-32966AFC42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75831" y="1689298"/>
            <a:ext cx="5040337" cy="5168702"/>
          </a:xfrm>
          <a:prstGeom prst="rect">
            <a:avLst/>
          </a:prstGeom>
        </p:spPr>
      </p:pic>
      <p:sp>
        <p:nvSpPr>
          <p:cNvPr id="2" name="TextBox 1">
            <a:extLst>
              <a:ext uri="{FF2B5EF4-FFF2-40B4-BE49-F238E27FC236}">
                <a16:creationId xmlns:a16="http://schemas.microsoft.com/office/drawing/2014/main" id="{E4D1B05A-317D-EC4B-9F9E-D4F69A4134AD}"/>
              </a:ext>
            </a:extLst>
          </p:cNvPr>
          <p:cNvSpPr txBox="1"/>
          <p:nvPr/>
        </p:nvSpPr>
        <p:spPr>
          <a:xfrm>
            <a:off x="2745580" y="514350"/>
            <a:ext cx="6700837" cy="523220"/>
          </a:xfrm>
          <a:prstGeom prst="rect">
            <a:avLst/>
          </a:prstGeom>
          <a:solidFill>
            <a:schemeClr val="bg1"/>
          </a:solidFill>
        </p:spPr>
        <p:txBody>
          <a:bodyPr wrap="square" rtlCol="0">
            <a:spAutoFit/>
          </a:bodyPr>
          <a:lstStyle/>
          <a:p>
            <a:pPr algn="ctr"/>
            <a:r>
              <a:rPr lang="en-US" sz="2800" dirty="0">
                <a:latin typeface="Engravers MT" panose="02090707080505020304" pitchFamily="18" charset="77"/>
              </a:rPr>
              <a:t>Queen meeting Scouts</a:t>
            </a:r>
          </a:p>
        </p:txBody>
      </p:sp>
    </p:spTree>
    <p:extLst>
      <p:ext uri="{BB962C8B-B14F-4D97-AF65-F5344CB8AC3E}">
        <p14:creationId xmlns:p14="http://schemas.microsoft.com/office/powerpoint/2010/main" val="4236560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9BDEBD60-8B94-BD4D-92EC-9CFB3480B3E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25962" y="1412176"/>
            <a:ext cx="7345038" cy="4906485"/>
          </a:xfrm>
          <a:prstGeom prst="rect">
            <a:avLst/>
          </a:prstGeom>
        </p:spPr>
      </p:pic>
      <p:sp>
        <p:nvSpPr>
          <p:cNvPr id="49" name="TextBox 48">
            <a:extLst>
              <a:ext uri="{FF2B5EF4-FFF2-40B4-BE49-F238E27FC236}">
                <a16:creationId xmlns:a16="http://schemas.microsoft.com/office/drawing/2014/main" id="{FC2F74D0-9B43-E144-91D9-426E56DD7336}"/>
              </a:ext>
            </a:extLst>
          </p:cNvPr>
          <p:cNvSpPr txBox="1"/>
          <p:nvPr/>
        </p:nvSpPr>
        <p:spPr>
          <a:xfrm>
            <a:off x="2921000" y="5549900"/>
            <a:ext cx="6350000" cy="230832"/>
          </a:xfrm>
          <a:prstGeom prst="rect">
            <a:avLst/>
          </a:prstGeom>
          <a:noFill/>
        </p:spPr>
        <p:txBody>
          <a:bodyPr wrap="square" rtlCol="0">
            <a:spAutoFit/>
          </a:bodyPr>
          <a:lstStyle/>
          <a:p>
            <a:r>
              <a:rPr lang="en-US" sz="900">
                <a:hlinkClick r:id="rId4" tooltip="https://www.flickr.com/photos/chathamhouse/15262566324/"/>
              </a:rPr>
              <a:t>This Photo</a:t>
            </a:r>
            <a:r>
              <a:rPr lang="en-US" sz="900"/>
              <a:t> by Unknown Author is licensed under </a:t>
            </a:r>
            <a:r>
              <a:rPr lang="en-US" sz="900">
                <a:hlinkClick r:id="rId5" tooltip="https://creativecommons.org/licenses/by/3.0/"/>
              </a:rPr>
              <a:t>CC BY</a:t>
            </a:r>
            <a:endParaRPr lang="en-US" sz="900"/>
          </a:p>
        </p:txBody>
      </p:sp>
      <p:sp>
        <p:nvSpPr>
          <p:cNvPr id="2" name="TextBox 1">
            <a:extLst>
              <a:ext uri="{FF2B5EF4-FFF2-40B4-BE49-F238E27FC236}">
                <a16:creationId xmlns:a16="http://schemas.microsoft.com/office/drawing/2014/main" id="{1E576DE7-53BB-1C43-BE84-605EBFE6ECE1}"/>
              </a:ext>
            </a:extLst>
          </p:cNvPr>
          <p:cNvSpPr txBox="1"/>
          <p:nvPr/>
        </p:nvSpPr>
        <p:spPr>
          <a:xfrm>
            <a:off x="1267691" y="82138"/>
            <a:ext cx="8728364" cy="954107"/>
          </a:xfrm>
          <a:prstGeom prst="rect">
            <a:avLst/>
          </a:prstGeom>
          <a:solidFill>
            <a:schemeClr val="bg1"/>
          </a:solidFill>
        </p:spPr>
        <p:txBody>
          <a:bodyPr wrap="square" rtlCol="0">
            <a:spAutoFit/>
          </a:bodyPr>
          <a:lstStyle/>
          <a:p>
            <a:pPr algn="ctr"/>
            <a:r>
              <a:rPr lang="en-US" sz="2800" dirty="0">
                <a:latin typeface="Engravers MT" panose="02090707080505020304" pitchFamily="18" charset="77"/>
              </a:rPr>
              <a:t>Queen meeting</a:t>
            </a:r>
          </a:p>
          <a:p>
            <a:pPr algn="ctr"/>
            <a:r>
              <a:rPr lang="en-US" sz="2800" dirty="0">
                <a:latin typeface="Engravers MT" panose="02090707080505020304" pitchFamily="18" charset="77"/>
              </a:rPr>
              <a:t> world leaders</a:t>
            </a:r>
          </a:p>
        </p:txBody>
      </p:sp>
      <p:pic>
        <p:nvPicPr>
          <p:cNvPr id="4" name="Graphic 3" descr="Crown">
            <a:extLst>
              <a:ext uri="{FF2B5EF4-FFF2-40B4-BE49-F238E27FC236}">
                <a16:creationId xmlns:a16="http://schemas.microsoft.com/office/drawing/2014/main" id="{AC77A360-5E95-9C42-B114-64B4C99278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3255" y="82139"/>
            <a:ext cx="914400" cy="914400"/>
          </a:xfrm>
          <a:prstGeom prst="rect">
            <a:avLst/>
          </a:prstGeom>
        </p:spPr>
      </p:pic>
    </p:spTree>
    <p:extLst>
      <p:ext uri="{BB962C8B-B14F-4D97-AF65-F5344CB8AC3E}">
        <p14:creationId xmlns:p14="http://schemas.microsoft.com/office/powerpoint/2010/main" val="360026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8F386C6-860C-DB4A-A7C1-80B3C166DD2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8731" y="362606"/>
            <a:ext cx="9101959" cy="6826469"/>
          </a:xfrm>
          <a:prstGeom prst="rect">
            <a:avLst/>
          </a:prstGeom>
        </p:spPr>
      </p:pic>
    </p:spTree>
    <p:extLst>
      <p:ext uri="{BB962C8B-B14F-4D97-AF65-F5344CB8AC3E}">
        <p14:creationId xmlns:p14="http://schemas.microsoft.com/office/powerpoint/2010/main" val="645244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FDFF-62AA-0141-9950-A6D44DBFBA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9C522AF-722E-7543-9D69-294CF3FB1390}"/>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4932760" y="2638425"/>
            <a:ext cx="2326481" cy="3101975"/>
          </a:xfrm>
        </p:spPr>
      </p:pic>
      <p:sp>
        <p:nvSpPr>
          <p:cNvPr id="6" name="TextBox 5">
            <a:extLst>
              <a:ext uri="{FF2B5EF4-FFF2-40B4-BE49-F238E27FC236}">
                <a16:creationId xmlns:a16="http://schemas.microsoft.com/office/drawing/2014/main" id="{2AEDCA1E-3E63-6142-9EDB-3BA2744FC882}"/>
              </a:ext>
            </a:extLst>
          </p:cNvPr>
          <p:cNvSpPr txBox="1"/>
          <p:nvPr/>
        </p:nvSpPr>
        <p:spPr>
          <a:xfrm>
            <a:off x="4621411" y="6035675"/>
            <a:ext cx="2949177" cy="369332"/>
          </a:xfrm>
          <a:prstGeom prst="rect">
            <a:avLst/>
          </a:prstGeom>
          <a:noFill/>
        </p:spPr>
        <p:txBody>
          <a:bodyPr wrap="square" rtlCol="0">
            <a:spAutoFit/>
          </a:bodyPr>
          <a:lstStyle/>
          <a:p>
            <a:r>
              <a:rPr lang="en-US" sz="900">
                <a:hlinkClick r:id="rId5" tooltip="https://fr.m.wikipedia.org/wiki/Fichier:Queen_Elizabeth_II_of_New_Zealand_(cropped).jpg"/>
              </a:rPr>
              <a:t>This Photo</a:t>
            </a:r>
            <a:r>
              <a:rPr lang="en-US" sz="900"/>
              <a:t> by Unknown Author is licensed under </a:t>
            </a:r>
            <a:r>
              <a:rPr lang="en-US" sz="900">
                <a:hlinkClick r:id="rId6" tooltip="https://creativecommons.org/licenses/by-sa/3.0/"/>
              </a:rPr>
              <a:t>CC BY-SA</a:t>
            </a:r>
            <a:endParaRPr lang="en-US" sz="900"/>
          </a:p>
        </p:txBody>
      </p:sp>
      <p:pic>
        <p:nvPicPr>
          <p:cNvPr id="8" name="Picture 7">
            <a:extLst>
              <a:ext uri="{FF2B5EF4-FFF2-40B4-BE49-F238E27FC236}">
                <a16:creationId xmlns:a16="http://schemas.microsoft.com/office/drawing/2014/main" id="{FA3BB8EC-A432-7F45-94E6-734B858EEBE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66799" y="436905"/>
            <a:ext cx="10058399" cy="5968101"/>
          </a:xfrm>
          <a:prstGeom prst="rect">
            <a:avLst/>
          </a:prstGeom>
        </p:spPr>
      </p:pic>
    </p:spTree>
    <p:extLst>
      <p:ext uri="{BB962C8B-B14F-4D97-AF65-F5344CB8AC3E}">
        <p14:creationId xmlns:p14="http://schemas.microsoft.com/office/powerpoint/2010/main" val="3319093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17744C6-A137-0F4A-99CA-D08CDC760020}"/>
              </a:ext>
            </a:extLst>
          </p:cNvPr>
          <p:cNvSpPr>
            <a:spLocks noGrp="1"/>
          </p:cNvSpPr>
          <p:nvPr>
            <p:ph type="title"/>
          </p:nvPr>
        </p:nvSpPr>
        <p:spPr>
          <a:xfrm>
            <a:off x="371475" y="1440180"/>
            <a:ext cx="5160645" cy="3603308"/>
          </a:xfrm>
        </p:spPr>
        <p:txBody>
          <a:bodyPr>
            <a:normAutofit fontScale="90000"/>
          </a:bodyPr>
          <a:lstStyle/>
          <a:p>
            <a:r>
              <a:rPr lang="en-US" sz="4400" dirty="0">
                <a:latin typeface="Engravers MT" panose="02090707080505020304" pitchFamily="18" charset="77"/>
              </a:rPr>
              <a:t>The Queen’s Coronation</a:t>
            </a:r>
            <a:br>
              <a:rPr lang="en-US" sz="4400" dirty="0">
                <a:latin typeface="Engravers MT" panose="02090707080505020304" pitchFamily="18" charset="77"/>
              </a:rPr>
            </a:br>
            <a:br>
              <a:rPr lang="en-US" sz="4400" dirty="0">
                <a:latin typeface="Engravers MT" panose="02090707080505020304" pitchFamily="18" charset="77"/>
              </a:rPr>
            </a:br>
            <a:r>
              <a:rPr lang="en-US" sz="4400" dirty="0">
                <a:latin typeface="Engravers MT" panose="02090707080505020304" pitchFamily="18" charset="77"/>
              </a:rPr>
              <a:t> 1953</a:t>
            </a:r>
          </a:p>
        </p:txBody>
      </p:sp>
      <p:pic>
        <p:nvPicPr>
          <p:cNvPr id="10" name="Content Placeholder 9">
            <a:extLst>
              <a:ext uri="{FF2B5EF4-FFF2-40B4-BE49-F238E27FC236}">
                <a16:creationId xmlns:a16="http://schemas.microsoft.com/office/drawing/2014/main" id="{B092BC7A-1E5F-1E4C-8FCA-4F212A2A051A}"/>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t="1418" b="1418"/>
          <a:stretch/>
        </p:blipFill>
        <p:spPr/>
      </p:pic>
    </p:spTree>
    <p:extLst>
      <p:ext uri="{BB962C8B-B14F-4D97-AF65-F5344CB8AC3E}">
        <p14:creationId xmlns:p14="http://schemas.microsoft.com/office/powerpoint/2010/main" val="3554666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0457-426A-694C-B10B-B40C6D7A1824}"/>
              </a:ext>
            </a:extLst>
          </p:cNvPr>
          <p:cNvSpPr>
            <a:spLocks noGrp="1"/>
          </p:cNvSpPr>
          <p:nvPr>
            <p:ph type="title"/>
          </p:nvPr>
        </p:nvSpPr>
        <p:spPr>
          <a:xfrm>
            <a:off x="1066799" y="391238"/>
            <a:ext cx="10063163" cy="1008937"/>
          </a:xfrm>
        </p:spPr>
        <p:txBody>
          <a:bodyPr>
            <a:normAutofit/>
          </a:bodyPr>
          <a:lstStyle/>
          <a:p>
            <a:r>
              <a:rPr lang="en-US" sz="3600" dirty="0">
                <a:latin typeface="Engravers MT" panose="02090707080505020304" pitchFamily="18" charset="77"/>
              </a:rPr>
              <a:t>The coronation crown</a:t>
            </a:r>
          </a:p>
        </p:txBody>
      </p:sp>
      <p:pic>
        <p:nvPicPr>
          <p:cNvPr id="5" name="Content Placeholder 4">
            <a:extLst>
              <a:ext uri="{FF2B5EF4-FFF2-40B4-BE49-F238E27FC236}">
                <a16:creationId xmlns:a16="http://schemas.microsoft.com/office/drawing/2014/main" id="{FED6600A-8E8F-FD49-BA21-B871946EE38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529627" y="2216653"/>
            <a:ext cx="3932237" cy="3932237"/>
          </a:xfrm>
          <a:effectLst>
            <a:softEdge rad="76200"/>
          </a:effectLst>
          <a:scene3d>
            <a:camera prst="orthographicFront"/>
            <a:lightRig rig="threePt" dir="t"/>
          </a:scene3d>
          <a:sp3d>
            <a:bevelT w="165100" prst="coolSlant"/>
          </a:sp3d>
        </p:spPr>
      </p:pic>
      <p:pic>
        <p:nvPicPr>
          <p:cNvPr id="8" name="Picture 7">
            <a:extLst>
              <a:ext uri="{FF2B5EF4-FFF2-40B4-BE49-F238E27FC236}">
                <a16:creationId xmlns:a16="http://schemas.microsoft.com/office/drawing/2014/main" id="{8EF2BC69-C0D8-F84F-B959-D372275834D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854"/>
                    </a14:imgEffect>
                  </a14:imgLayer>
                </a14:imgProps>
              </a:ext>
              <a:ext uri="{837473B0-CC2E-450A-ABE3-18F120FF3D39}">
                <a1611:picAttrSrcUrl xmlns:a1611="http://schemas.microsoft.com/office/drawing/2016/11/main" r:id="rId7"/>
              </a:ext>
            </a:extLst>
          </a:blip>
          <a:stretch>
            <a:fillRect/>
          </a:stretch>
        </p:blipFill>
        <p:spPr>
          <a:xfrm>
            <a:off x="6538720" y="1688353"/>
            <a:ext cx="5080000" cy="5156200"/>
          </a:xfrm>
          <a:prstGeom prst="rect">
            <a:avLst/>
          </a:prstGeom>
        </p:spPr>
      </p:pic>
    </p:spTree>
    <p:extLst>
      <p:ext uri="{BB962C8B-B14F-4D97-AF65-F5344CB8AC3E}">
        <p14:creationId xmlns:p14="http://schemas.microsoft.com/office/powerpoint/2010/main" val="3159594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07C0-D979-8E45-9382-75D8B6DE16EF}"/>
              </a:ext>
            </a:extLst>
          </p:cNvPr>
          <p:cNvSpPr>
            <a:spLocks noGrp="1"/>
          </p:cNvSpPr>
          <p:nvPr>
            <p:ph type="title"/>
          </p:nvPr>
        </p:nvSpPr>
        <p:spPr>
          <a:xfrm>
            <a:off x="2231136" y="980458"/>
            <a:ext cx="7729728" cy="1188720"/>
          </a:xfrm>
        </p:spPr>
        <p:txBody>
          <a:bodyPr/>
          <a:lstStyle/>
          <a:p>
            <a:r>
              <a:rPr lang="en-US" dirty="0">
                <a:latin typeface="Engravers MT" panose="02090707080505020304" pitchFamily="18" charset="77"/>
              </a:rPr>
              <a:t>Role of the Queen</a:t>
            </a:r>
          </a:p>
        </p:txBody>
      </p:sp>
      <p:sp>
        <p:nvSpPr>
          <p:cNvPr id="3" name="Content Placeholder 2">
            <a:extLst>
              <a:ext uri="{FF2B5EF4-FFF2-40B4-BE49-F238E27FC236}">
                <a16:creationId xmlns:a16="http://schemas.microsoft.com/office/drawing/2014/main" id="{76C19DDD-93F2-1947-8E65-414FEB644023}"/>
              </a:ext>
            </a:extLst>
          </p:cNvPr>
          <p:cNvSpPr>
            <a:spLocks noGrp="1"/>
          </p:cNvSpPr>
          <p:nvPr>
            <p:ph idx="1"/>
          </p:nvPr>
        </p:nvSpPr>
        <p:spPr>
          <a:xfrm>
            <a:off x="1166813" y="2427096"/>
            <a:ext cx="10058400" cy="4389756"/>
          </a:xfrm>
          <a:ln>
            <a:solidFill>
              <a:schemeClr val="accent1"/>
            </a:solidFill>
          </a:ln>
        </p:spPr>
        <p:txBody>
          <a:bodyPr>
            <a:normAutofit fontScale="92500" lnSpcReduction="10000"/>
          </a:bodyPr>
          <a:lstStyle/>
          <a:p>
            <a:r>
              <a:rPr lang="en-US" sz="3000" dirty="0"/>
              <a:t> ceremonial: opening Parliament, meeting important visitors to the United Kingdom &amp; making official visits to other countries</a:t>
            </a:r>
          </a:p>
          <a:p>
            <a:r>
              <a:rPr lang="en-US" sz="3000" dirty="0"/>
              <a:t> signs government documents, but does not state her opinion about events, or argue with elected officials </a:t>
            </a:r>
          </a:p>
          <a:p>
            <a:r>
              <a:rPr lang="en-US" sz="3000" dirty="0"/>
              <a:t>her son and grandson and their wives make foreign visits because of the Queen’s age (95)</a:t>
            </a:r>
          </a:p>
          <a:p>
            <a:r>
              <a:rPr lang="en-US" sz="3000" dirty="0"/>
              <a:t>members of the royal family host parties, give out awards, and attend many functions in the UK &amp; Commonwealth countries</a:t>
            </a:r>
          </a:p>
          <a:p>
            <a:r>
              <a:rPr lang="en-US" sz="3000" dirty="0"/>
              <a:t> they undertake </a:t>
            </a:r>
            <a:r>
              <a:rPr lang="en-US" sz="3000" u="sng" dirty="0"/>
              <a:t>over 2000 </a:t>
            </a:r>
            <a:r>
              <a:rPr lang="en-US" sz="3000" dirty="0"/>
              <a:t>official engagements yearly</a:t>
            </a:r>
          </a:p>
          <a:p>
            <a:endParaRPr lang="en-US" dirty="0"/>
          </a:p>
        </p:txBody>
      </p:sp>
      <p:pic>
        <p:nvPicPr>
          <p:cNvPr id="5" name="Graphic 4" descr="Crown">
            <a:extLst>
              <a:ext uri="{FF2B5EF4-FFF2-40B4-BE49-F238E27FC236}">
                <a16:creationId xmlns:a16="http://schemas.microsoft.com/office/drawing/2014/main" id="{BF242A6E-AF08-E942-AD5A-4C8A64CC39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1943" y="1101852"/>
            <a:ext cx="914400" cy="914400"/>
          </a:xfrm>
          <a:prstGeom prst="rect">
            <a:avLst/>
          </a:prstGeom>
        </p:spPr>
      </p:pic>
    </p:spTree>
    <p:extLst>
      <p:ext uri="{BB962C8B-B14F-4D97-AF65-F5344CB8AC3E}">
        <p14:creationId xmlns:p14="http://schemas.microsoft.com/office/powerpoint/2010/main" val="3255740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0C29-7AB6-214D-A2AC-A637C96516EA}"/>
              </a:ext>
            </a:extLst>
          </p:cNvPr>
          <p:cNvSpPr>
            <a:spLocks noGrp="1"/>
          </p:cNvSpPr>
          <p:nvPr>
            <p:ph type="title"/>
          </p:nvPr>
        </p:nvSpPr>
        <p:spPr>
          <a:solidFill>
            <a:schemeClr val="bg1"/>
          </a:solidFill>
          <a:ln>
            <a:solidFill>
              <a:schemeClr val="bg1"/>
            </a:solidFill>
          </a:ln>
        </p:spPr>
        <p:txBody>
          <a:bodyPr>
            <a:normAutofit/>
          </a:bodyPr>
          <a:lstStyle/>
          <a:p>
            <a:r>
              <a:rPr lang="en-US" dirty="0">
                <a:solidFill>
                  <a:schemeClr val="tx1"/>
                </a:solidFill>
                <a:latin typeface="Engravers MT" panose="02090707080505020304" pitchFamily="18" charset="77"/>
              </a:rPr>
              <a:t>The Queen’s family</a:t>
            </a:r>
          </a:p>
        </p:txBody>
      </p:sp>
      <p:pic>
        <p:nvPicPr>
          <p:cNvPr id="12" name="Content Placeholder 11">
            <a:extLst>
              <a:ext uri="{FF2B5EF4-FFF2-40B4-BE49-F238E27FC236}">
                <a16:creationId xmlns:a16="http://schemas.microsoft.com/office/drawing/2014/main" id="{8F72DBAE-8DA1-4443-B63D-6CBBE9B9C2D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769519" y="2638425"/>
            <a:ext cx="4652962" cy="3101975"/>
          </a:xfrm>
        </p:spPr>
      </p:pic>
      <p:pic>
        <p:nvPicPr>
          <p:cNvPr id="7" name="Graphic 6" descr="Crown">
            <a:extLst>
              <a:ext uri="{FF2B5EF4-FFF2-40B4-BE49-F238E27FC236}">
                <a16:creationId xmlns:a16="http://schemas.microsoft.com/office/drawing/2014/main" id="{CAE02760-BDDB-0B44-AD71-BF3DA88124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57554" y="974034"/>
            <a:ext cx="914400" cy="914400"/>
          </a:xfrm>
          <a:prstGeom prst="rect">
            <a:avLst/>
          </a:prstGeom>
        </p:spPr>
      </p:pic>
    </p:spTree>
    <p:extLst>
      <p:ext uri="{BB962C8B-B14F-4D97-AF65-F5344CB8AC3E}">
        <p14:creationId xmlns:p14="http://schemas.microsoft.com/office/powerpoint/2010/main" val="172402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8EAB-CB95-4846-AFD6-F305FD2C527E}"/>
              </a:ext>
            </a:extLst>
          </p:cNvPr>
          <p:cNvSpPr>
            <a:spLocks noGrp="1"/>
          </p:cNvSpPr>
          <p:nvPr>
            <p:ph type="title"/>
          </p:nvPr>
        </p:nvSpPr>
        <p:spPr>
          <a:xfrm>
            <a:off x="2231135" y="707571"/>
            <a:ext cx="8224829" cy="1445841"/>
          </a:xfrm>
        </p:spPr>
        <p:txBody>
          <a:bodyPr/>
          <a:lstStyle/>
          <a:p>
            <a:r>
              <a:rPr lang="en-US" dirty="0">
                <a:latin typeface="Engravers MT" panose="02090707080505020304" pitchFamily="18" charset="77"/>
              </a:rPr>
              <a:t>The Queen in Canada</a:t>
            </a:r>
          </a:p>
        </p:txBody>
      </p:sp>
      <p:pic>
        <p:nvPicPr>
          <p:cNvPr id="13" name="Content Placeholder 12">
            <a:extLst>
              <a:ext uri="{FF2B5EF4-FFF2-40B4-BE49-F238E27FC236}">
                <a16:creationId xmlns:a16="http://schemas.microsoft.com/office/drawing/2014/main" id="{A0E47075-C569-7F41-A50D-A39AD1EB643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743200" y="2406277"/>
            <a:ext cx="6431797" cy="4127281"/>
          </a:xfrm>
        </p:spPr>
      </p:pic>
      <p:pic>
        <p:nvPicPr>
          <p:cNvPr id="6" name="Graphic 5" descr="Crown">
            <a:extLst>
              <a:ext uri="{FF2B5EF4-FFF2-40B4-BE49-F238E27FC236}">
                <a16:creationId xmlns:a16="http://schemas.microsoft.com/office/drawing/2014/main" id="{93721F9E-31F7-FF42-8A22-72D37478A9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0283" y="882534"/>
            <a:ext cx="914400" cy="914400"/>
          </a:xfrm>
          <a:prstGeom prst="rect">
            <a:avLst/>
          </a:prstGeom>
        </p:spPr>
      </p:pic>
      <p:pic>
        <p:nvPicPr>
          <p:cNvPr id="4" name="Picture 3">
            <a:extLst>
              <a:ext uri="{FF2B5EF4-FFF2-40B4-BE49-F238E27FC236}">
                <a16:creationId xmlns:a16="http://schemas.microsoft.com/office/drawing/2014/main" id="{FD4648F3-83BA-1340-9FDE-121C8F7BD27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581888" y="5387009"/>
            <a:ext cx="1487659" cy="1470991"/>
          </a:xfrm>
          <a:prstGeom prst="rect">
            <a:avLst/>
          </a:prstGeom>
        </p:spPr>
      </p:pic>
      <p:sp>
        <p:nvSpPr>
          <p:cNvPr id="5" name="TextBox 4">
            <a:extLst>
              <a:ext uri="{FF2B5EF4-FFF2-40B4-BE49-F238E27FC236}">
                <a16:creationId xmlns:a16="http://schemas.microsoft.com/office/drawing/2014/main" id="{F8DDB2BC-B4CF-7E46-A7E9-1F5D88B3FA94}"/>
              </a:ext>
            </a:extLst>
          </p:cNvPr>
          <p:cNvSpPr txBox="1"/>
          <p:nvPr/>
        </p:nvSpPr>
        <p:spPr>
          <a:xfrm>
            <a:off x="10787423" y="7167236"/>
            <a:ext cx="1282125" cy="646331"/>
          </a:xfrm>
          <a:prstGeom prst="rect">
            <a:avLst/>
          </a:prstGeom>
          <a:noFill/>
        </p:spPr>
        <p:txBody>
          <a:bodyPr wrap="square" rtlCol="0">
            <a:spAutoFit/>
          </a:bodyPr>
          <a:lstStyle/>
          <a:p>
            <a:r>
              <a:rPr lang="en-US" sz="900">
                <a:hlinkClick r:id="rId8" tooltip="http://www.pngall.com/canada-leaf-png"/>
              </a:rPr>
              <a:t>This Photo</a:t>
            </a:r>
            <a:r>
              <a:rPr lang="en-US" sz="900"/>
              <a:t> by Unknown Author is licensed under </a:t>
            </a:r>
            <a:r>
              <a:rPr lang="en-US" sz="900">
                <a:hlinkClick r:id="rId9" tooltip="https://creativecommons.org/licenses/by-nc/3.0/"/>
              </a:rPr>
              <a:t>CC BY-NC</a:t>
            </a:r>
            <a:endParaRPr lang="en-US" sz="900"/>
          </a:p>
        </p:txBody>
      </p:sp>
    </p:spTree>
    <p:extLst>
      <p:ext uri="{BB962C8B-B14F-4D97-AF65-F5344CB8AC3E}">
        <p14:creationId xmlns:p14="http://schemas.microsoft.com/office/powerpoint/2010/main" val="1126491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9369-D2AD-1647-B09D-0D660F005E27}"/>
              </a:ext>
            </a:extLst>
          </p:cNvPr>
          <p:cNvSpPr>
            <a:spLocks noGrp="1"/>
          </p:cNvSpPr>
          <p:nvPr>
            <p:ph type="title"/>
          </p:nvPr>
        </p:nvSpPr>
        <p:spPr/>
        <p:txBody>
          <a:bodyPr/>
          <a:lstStyle/>
          <a:p>
            <a:r>
              <a:rPr lang="en-US" dirty="0">
                <a:latin typeface="Engravers MT" panose="02090707080505020304" pitchFamily="18" charset="77"/>
              </a:rPr>
              <a:t>Queen ELIZABETH II</a:t>
            </a:r>
            <a:br>
              <a:rPr lang="en-US" dirty="0">
                <a:latin typeface="Engravers MT" panose="02090707080505020304" pitchFamily="18" charset="77"/>
              </a:rPr>
            </a:br>
            <a:r>
              <a:rPr lang="en-US" dirty="0">
                <a:latin typeface="Engravers MT" panose="02090707080505020304" pitchFamily="18" charset="77"/>
              </a:rPr>
              <a:t>COINS &amp; BILLS</a:t>
            </a:r>
          </a:p>
        </p:txBody>
      </p:sp>
      <p:pic>
        <p:nvPicPr>
          <p:cNvPr id="5" name="Content Placeholder 4">
            <a:extLst>
              <a:ext uri="{FF2B5EF4-FFF2-40B4-BE49-F238E27FC236}">
                <a16:creationId xmlns:a16="http://schemas.microsoft.com/office/drawing/2014/main" id="{A8B58D0D-AF2F-954B-A644-7618BD74CCB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231136" y="2622659"/>
            <a:ext cx="3101975" cy="3101975"/>
          </a:xfrm>
        </p:spPr>
      </p:pic>
      <p:sp>
        <p:nvSpPr>
          <p:cNvPr id="6" name="TextBox 5">
            <a:extLst>
              <a:ext uri="{FF2B5EF4-FFF2-40B4-BE49-F238E27FC236}">
                <a16:creationId xmlns:a16="http://schemas.microsoft.com/office/drawing/2014/main" id="{95C06024-3A69-3143-A2BA-CC85A053A052}"/>
              </a:ext>
            </a:extLst>
          </p:cNvPr>
          <p:cNvSpPr txBox="1"/>
          <p:nvPr/>
        </p:nvSpPr>
        <p:spPr>
          <a:xfrm>
            <a:off x="2231136" y="5724634"/>
            <a:ext cx="3101975" cy="369332"/>
          </a:xfrm>
          <a:prstGeom prst="rect">
            <a:avLst/>
          </a:prstGeom>
          <a:noFill/>
        </p:spPr>
        <p:txBody>
          <a:bodyPr wrap="square" rtlCol="0">
            <a:spAutoFit/>
          </a:bodyPr>
          <a:lstStyle/>
          <a:p>
            <a:r>
              <a:rPr lang="en-US" sz="900">
                <a:hlinkClick r:id="rId3" tooltip="https://news.coinsblog.ws/2021/04/08/royal-mint-partner-with-canadian-mint-to-celebrate-the-queens-95th-birthday/"/>
              </a:rPr>
              <a:t>This Photo</a:t>
            </a:r>
            <a:r>
              <a:rPr lang="en-US" sz="900"/>
              <a:t> by Unknown Author is licensed under </a:t>
            </a:r>
            <a:r>
              <a:rPr lang="en-US" sz="900">
                <a:hlinkClick r:id="rId4" tooltip="https://creativecommons.org/licenses/by-nc-sa/3.0/"/>
              </a:rPr>
              <a:t>CC BY-SA-NC</a:t>
            </a:r>
            <a:endParaRPr lang="en-US" sz="900"/>
          </a:p>
        </p:txBody>
      </p:sp>
      <p:pic>
        <p:nvPicPr>
          <p:cNvPr id="8" name="Picture 7">
            <a:extLst>
              <a:ext uri="{FF2B5EF4-FFF2-40B4-BE49-F238E27FC236}">
                <a16:creationId xmlns:a16="http://schemas.microsoft.com/office/drawing/2014/main" id="{8D9B3B44-D0D7-6940-9D2D-9235CD65788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48436" y="2428938"/>
            <a:ext cx="2212428" cy="4038371"/>
          </a:xfrm>
          <a:prstGeom prst="rect">
            <a:avLst/>
          </a:prstGeom>
        </p:spPr>
      </p:pic>
      <p:sp>
        <p:nvSpPr>
          <p:cNvPr id="9" name="TextBox 8">
            <a:extLst>
              <a:ext uri="{FF2B5EF4-FFF2-40B4-BE49-F238E27FC236}">
                <a16:creationId xmlns:a16="http://schemas.microsoft.com/office/drawing/2014/main" id="{9E595658-F13A-5141-BE14-CCB7EE21C5EA}"/>
              </a:ext>
            </a:extLst>
          </p:cNvPr>
          <p:cNvSpPr txBox="1"/>
          <p:nvPr/>
        </p:nvSpPr>
        <p:spPr>
          <a:xfrm>
            <a:off x="5752676" y="7502880"/>
            <a:ext cx="1709373" cy="369332"/>
          </a:xfrm>
          <a:prstGeom prst="rect">
            <a:avLst/>
          </a:prstGeom>
          <a:noFill/>
        </p:spPr>
        <p:txBody>
          <a:bodyPr wrap="square" rtlCol="0">
            <a:spAutoFit/>
          </a:bodyPr>
          <a:lstStyle/>
          <a:p>
            <a:r>
              <a:rPr lang="en-US" sz="900">
                <a:hlinkClick r:id="rId6" tooltip="http://www.flickr.com/photos/18946008@N06/4180631482/"/>
              </a:rPr>
              <a:t>This Photo</a:t>
            </a:r>
            <a:r>
              <a:rPr lang="en-US" sz="900"/>
              <a:t> by Unknown Author is licensed under </a:t>
            </a:r>
            <a:r>
              <a:rPr lang="en-US" sz="900">
                <a:hlinkClick r:id="rId7" tooltip="https://creativecommons.org/licenses/by-nc/3.0/"/>
              </a:rPr>
              <a:t>CC BY-NC</a:t>
            </a:r>
            <a:endParaRPr lang="en-US" sz="900"/>
          </a:p>
        </p:txBody>
      </p:sp>
      <p:pic>
        <p:nvPicPr>
          <p:cNvPr id="12" name="Graphic 11" descr="Crown">
            <a:extLst>
              <a:ext uri="{FF2B5EF4-FFF2-40B4-BE49-F238E27FC236}">
                <a16:creationId xmlns:a16="http://schemas.microsoft.com/office/drawing/2014/main" id="{48262F89-7692-5349-AC1E-68E9206F07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31136" y="1016436"/>
            <a:ext cx="914400" cy="914400"/>
          </a:xfrm>
          <a:prstGeom prst="rect">
            <a:avLst/>
          </a:prstGeom>
        </p:spPr>
      </p:pic>
    </p:spTree>
    <p:extLst>
      <p:ext uri="{BB962C8B-B14F-4D97-AF65-F5344CB8AC3E}">
        <p14:creationId xmlns:p14="http://schemas.microsoft.com/office/powerpoint/2010/main" val="9622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9C2058-1EB5-9D41-89F6-45EC8171AA1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743918" y="764296"/>
            <a:ext cx="8530211" cy="4792428"/>
          </a:xfrm>
        </p:spPr>
      </p:pic>
      <p:pic>
        <p:nvPicPr>
          <p:cNvPr id="12" name="Picture 11">
            <a:extLst>
              <a:ext uri="{FF2B5EF4-FFF2-40B4-BE49-F238E27FC236}">
                <a16:creationId xmlns:a16="http://schemas.microsoft.com/office/drawing/2014/main" id="{3C1A675F-42EB-7247-B233-879C583BC2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671662" y="5666491"/>
            <a:ext cx="2082915" cy="1191509"/>
          </a:xfrm>
          <a:prstGeom prst="rect">
            <a:avLst/>
          </a:prstGeom>
        </p:spPr>
      </p:pic>
      <p:sp>
        <p:nvSpPr>
          <p:cNvPr id="13" name="TextBox 12">
            <a:extLst>
              <a:ext uri="{FF2B5EF4-FFF2-40B4-BE49-F238E27FC236}">
                <a16:creationId xmlns:a16="http://schemas.microsoft.com/office/drawing/2014/main" id="{E0E268C5-9E37-CC47-BCC5-16F6B3488AAE}"/>
              </a:ext>
            </a:extLst>
          </p:cNvPr>
          <p:cNvSpPr txBox="1"/>
          <p:nvPr/>
        </p:nvSpPr>
        <p:spPr>
          <a:xfrm>
            <a:off x="8371144" y="7465275"/>
            <a:ext cx="902988" cy="784830"/>
          </a:xfrm>
          <a:prstGeom prst="rect">
            <a:avLst/>
          </a:prstGeom>
          <a:noFill/>
        </p:spPr>
        <p:txBody>
          <a:bodyPr wrap="square" rtlCol="0">
            <a:spAutoFit/>
          </a:bodyPr>
          <a:lstStyle/>
          <a:p>
            <a:r>
              <a:rPr lang="en-US" sz="900">
                <a:hlinkClick r:id="rId6" tooltip="https://www.investitwisely.com/canadian-maple-leaf-flag1/"/>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769176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647D2FE-4B09-1746-8C9E-27DB466017D4}">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{4BD5803C-A3A0-CD45-A212-4DE08BFAA917}tf10001120</Template>
  <TotalTime>1072</TotalTime>
  <Words>473</Words>
  <Application>Microsoft Macintosh PowerPoint</Application>
  <PresentationFormat>Widescreen</PresentationFormat>
  <Paragraphs>50</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 CHANCERY</vt:lpstr>
      <vt:lpstr>Arial</vt:lpstr>
      <vt:lpstr>Calibri</vt:lpstr>
      <vt:lpstr>Engravers MT</vt:lpstr>
      <vt:lpstr>Gill Sans MT</vt:lpstr>
      <vt:lpstr>Parcel</vt:lpstr>
      <vt:lpstr> Queen Elizabeth ii </vt:lpstr>
      <vt:lpstr>PowerPoint Presentation</vt:lpstr>
      <vt:lpstr>The Queen’s Coronation   1953</vt:lpstr>
      <vt:lpstr>The coronation crown</vt:lpstr>
      <vt:lpstr>Role of the Queen</vt:lpstr>
      <vt:lpstr>The Queen’s family</vt:lpstr>
      <vt:lpstr>The Queen in Canada</vt:lpstr>
      <vt:lpstr>Queen ELIZABETH II COINS &amp; BILLS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Queen Elizabeth II </dc:title>
  <dc:creator>Betty Kosel</dc:creator>
  <cp:lastModifiedBy>Betty Kosel</cp:lastModifiedBy>
  <cp:revision>51</cp:revision>
  <dcterms:created xsi:type="dcterms:W3CDTF">2022-02-07T22:16:54Z</dcterms:created>
  <dcterms:modified xsi:type="dcterms:W3CDTF">2022-03-20T23:26:41Z</dcterms:modified>
</cp:coreProperties>
</file>